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9" r:id="rId2"/>
    <p:sldId id="265" r:id="rId3"/>
    <p:sldId id="260" r:id="rId4"/>
    <p:sldId id="261" r:id="rId5"/>
    <p:sldId id="262" r:id="rId6"/>
    <p:sldId id="258" r:id="rId7"/>
    <p:sldId id="263" r:id="rId8"/>
    <p:sldId id="264" r:id="rId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2796" y="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A2D62-F146-4CB7-96D4-0B3DBE9838B8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49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A2D62-F146-4CB7-96D4-0B3DBE9838B8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355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A2D62-F146-4CB7-96D4-0B3DBE9838B8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08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A2D62-F146-4CB7-96D4-0B3DBE9838B8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7993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A2D62-F146-4CB7-96D4-0B3DBE9838B8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11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A2D62-F146-4CB7-96D4-0B3DBE9838B8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2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A2D62-F146-4CB7-96D4-0B3DBE9838B8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109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A2D62-F146-4CB7-96D4-0B3DBE9838B8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28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A2D62-F146-4CB7-96D4-0B3DBE9838B8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269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A2D62-F146-4CB7-96D4-0B3DBE9838B8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342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A2D62-F146-4CB7-96D4-0B3DBE9838B8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76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8A2D62-F146-4CB7-96D4-0B3DBE9838B8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3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8229600" cy="18288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AU" sz="7200" dirty="0">
                <a:latin typeface="Bernard MT Condensed" panose="02050806060905020404" pitchFamily="18" charset="0"/>
                <a:cs typeface="Aharoni" panose="02010803020104030203" pitchFamily="2" charset="-79"/>
              </a:rPr>
              <a:t>The Heart of Our Savior</a:t>
            </a:r>
            <a:endParaRPr lang="en-CA" sz="7200" dirty="0">
              <a:latin typeface="Bernard MT Condensed" panose="02050806060905020404" pitchFamily="18" charset="0"/>
              <a:cs typeface="Aharoni" panose="02010803020104030203" pitchFamily="2" charset="-79"/>
            </a:endParaRP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6BAF7009-BA04-DB17-94B5-C16F11CC03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246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A6975C-CF85-26AB-1A59-4B3D1E832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B317E-CE13-5BFE-E5E7-9203135B4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7200"/>
            <a:ext cx="8229600" cy="18288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AU" sz="7200" dirty="0">
                <a:latin typeface="Bernard MT Condensed" panose="02050806060905020404" pitchFamily="18" charset="0"/>
                <a:cs typeface="Aharoni" panose="02010803020104030203" pitchFamily="2" charset="-79"/>
              </a:rPr>
              <a:t>Points of Interest</a:t>
            </a:r>
            <a:endParaRPr lang="en-CA" sz="7200" dirty="0">
              <a:latin typeface="Bernard MT Condensed" panose="02050806060905020404" pitchFamily="18" charset="0"/>
              <a:cs typeface="Aharoni" panose="02010803020104030203" pitchFamily="2" charset="-79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1D3B6-2523-2D84-1865-0C692F38C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981200"/>
            <a:ext cx="6400800" cy="17526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AU" sz="4000" dirty="0">
                <a:solidFill>
                  <a:schemeClr val="tx1"/>
                </a:solidFill>
                <a:latin typeface="Bernard MT Condensed" panose="02050806060905020404" pitchFamily="18" charset="0"/>
              </a:rPr>
              <a:t> ~ In the Gospel of John ~</a:t>
            </a:r>
            <a:endParaRPr lang="en-CA" sz="400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659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304800"/>
            <a:ext cx="3008313" cy="1162050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en-AU" sz="2800" b="0" dirty="0">
                <a:latin typeface="Stencil" panose="040409050D0802020404" pitchFamily="82" charset="0"/>
              </a:rPr>
              <a:t>Spiritual</a:t>
            </a:r>
            <a:r>
              <a:rPr lang="en-AU" sz="2800" i="1" dirty="0">
                <a:latin typeface="Stencil" panose="040409050D0802020404" pitchFamily="82" charset="0"/>
              </a:rPr>
              <a:t> </a:t>
            </a:r>
            <a:r>
              <a:rPr lang="en-AU" sz="2800" b="0" i="1" dirty="0">
                <a:latin typeface="Stencil" panose="040409050D0802020404" pitchFamily="82" charset="0"/>
              </a:rPr>
              <a:t>Background</a:t>
            </a:r>
            <a:endParaRPr lang="en-CA" sz="2800" b="0" i="1" dirty="0">
              <a:latin typeface="Stencil" panose="040409050D0802020404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57600" y="319087"/>
            <a:ext cx="5111750" cy="5853113"/>
          </a:xfrm>
          <a:ln w="3810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CA" dirty="0">
                <a:latin typeface="AR JULIAN" panose="02000000000000000000" pitchFamily="2" charset="0"/>
                <a:cs typeface="David" panose="020E0502060401010101" pitchFamily="34" charset="-79"/>
              </a:rPr>
              <a:t>The Traditions of the Elders (</a:t>
            </a:r>
            <a:r>
              <a:rPr lang="en-CA" dirty="0" err="1">
                <a:latin typeface="AR JULIAN" panose="02000000000000000000" pitchFamily="2" charset="0"/>
                <a:cs typeface="David" panose="020E0502060401010101" pitchFamily="34" charset="-79"/>
              </a:rPr>
              <a:t>Mishna</a:t>
            </a:r>
            <a:r>
              <a:rPr lang="en-CA" dirty="0">
                <a:latin typeface="AR JULIAN" panose="02000000000000000000" pitchFamily="2" charset="0"/>
                <a:cs typeface="David" panose="020E0502060401010101" pitchFamily="34" charset="-79"/>
              </a:rPr>
              <a:t>, Talmud)</a:t>
            </a:r>
          </a:p>
          <a:p>
            <a:r>
              <a:rPr lang="en-CA" dirty="0">
                <a:latin typeface="AR JULIAN" panose="02000000000000000000" pitchFamily="2" charset="0"/>
                <a:cs typeface="David" panose="020E0502060401010101" pitchFamily="34" charset="-79"/>
              </a:rPr>
              <a:t>The Synagogue</a:t>
            </a:r>
          </a:p>
          <a:p>
            <a:r>
              <a:rPr lang="en-CA" dirty="0">
                <a:latin typeface="AR JULIAN" panose="02000000000000000000" pitchFamily="2" charset="0"/>
                <a:cs typeface="David" panose="020E0502060401010101" pitchFamily="34" charset="-79"/>
              </a:rPr>
              <a:t>The Scribes</a:t>
            </a:r>
          </a:p>
          <a:p>
            <a:r>
              <a:rPr lang="en-CA" dirty="0">
                <a:latin typeface="AR JULIAN" panose="02000000000000000000" pitchFamily="2" charset="0"/>
                <a:cs typeface="David" panose="020E0502060401010101" pitchFamily="34" charset="-79"/>
              </a:rPr>
              <a:t>The Pharisees</a:t>
            </a:r>
          </a:p>
          <a:p>
            <a:r>
              <a:rPr lang="en-CA" dirty="0">
                <a:latin typeface="AR JULIAN" panose="02000000000000000000" pitchFamily="2" charset="0"/>
                <a:cs typeface="David" panose="020E0502060401010101" pitchFamily="34" charset="-79"/>
              </a:rPr>
              <a:t>The Sadducees</a:t>
            </a:r>
          </a:p>
          <a:p>
            <a:r>
              <a:rPr lang="en-CA" dirty="0">
                <a:latin typeface="AR JULIAN" panose="02000000000000000000" pitchFamily="2" charset="0"/>
                <a:cs typeface="David" panose="020E0502060401010101" pitchFamily="34" charset="-79"/>
              </a:rPr>
              <a:t>The Sanhedrin</a:t>
            </a:r>
          </a:p>
          <a:p>
            <a:r>
              <a:rPr lang="en-CA" dirty="0">
                <a:latin typeface="AR JULIAN" panose="02000000000000000000" pitchFamily="2" charset="0"/>
                <a:cs typeface="David" panose="020E0502060401010101" pitchFamily="34" charset="-79"/>
              </a:rPr>
              <a:t>The Common Man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752600"/>
            <a:ext cx="2946400" cy="44196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8434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3000" r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6473" y="408758"/>
            <a:ext cx="8077200" cy="1754326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CA" sz="3600" dirty="0">
              <a:latin typeface="Bernard MT Condensed" panose="02050806060905020404" pitchFamily="18" charset="0"/>
            </a:endParaRPr>
          </a:p>
          <a:p>
            <a:pPr algn="ctr"/>
            <a:r>
              <a:rPr lang="en-CA" sz="3600" dirty="0">
                <a:latin typeface="Bernard MT Condensed" panose="02050806060905020404" pitchFamily="18" charset="0"/>
              </a:rPr>
              <a:t>Uniqueness</a:t>
            </a:r>
            <a:r>
              <a:rPr lang="en-CA" sz="2800" dirty="0">
                <a:latin typeface="Bernard MT Condensed" panose="02050806060905020404" pitchFamily="18" charset="0"/>
              </a:rPr>
              <a:t> </a:t>
            </a:r>
            <a:r>
              <a:rPr lang="en-CA" sz="3600" dirty="0">
                <a:latin typeface="Bernard MT Condensed" panose="02050806060905020404" pitchFamily="18" charset="0"/>
              </a:rPr>
              <a:t>of Material</a:t>
            </a:r>
            <a:endParaRPr lang="en-AU" dirty="0">
              <a:latin typeface="Bernard MT Condensed" panose="02050806060905020404" pitchFamily="18" charset="0"/>
            </a:endParaRPr>
          </a:p>
          <a:p>
            <a:pPr algn="ctr"/>
            <a:endParaRPr lang="en-CA" sz="3600" dirty="0">
              <a:latin typeface="Bernard MT Condensed" panose="020508060609050204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549286"/>
            <a:ext cx="8077200" cy="1754326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CA" sz="3600" dirty="0">
              <a:latin typeface="Bernard MT Condensed" panose="02050806060905020404" pitchFamily="18" charset="0"/>
            </a:endParaRPr>
          </a:p>
          <a:p>
            <a:pPr algn="ctr"/>
            <a:r>
              <a:rPr lang="en-CA" sz="3600" dirty="0">
                <a:latin typeface="Bernard MT Condensed" panose="02050806060905020404" pitchFamily="18" charset="0"/>
              </a:rPr>
              <a:t>Relation to Synoptics</a:t>
            </a:r>
            <a:endParaRPr lang="en-AU" dirty="0">
              <a:latin typeface="Bernard MT Condensed" panose="02050806060905020404" pitchFamily="18" charset="0"/>
            </a:endParaRPr>
          </a:p>
          <a:p>
            <a:pPr algn="ctr"/>
            <a:endParaRPr lang="en-CA" sz="3600" dirty="0">
              <a:latin typeface="Bernard MT Condensed" panose="020508060609050204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691" y="4696738"/>
            <a:ext cx="8077200" cy="1754326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CA" sz="3600" dirty="0">
              <a:latin typeface="Bernard MT Condensed" panose="02050806060905020404" pitchFamily="18" charset="0"/>
            </a:endParaRPr>
          </a:p>
          <a:p>
            <a:pPr algn="ctr"/>
            <a:r>
              <a:rPr lang="en-CA" sz="3600" dirty="0">
                <a:latin typeface="Bernard MT Condensed" panose="02050806060905020404" pitchFamily="18" charset="0"/>
              </a:rPr>
              <a:t>Time Proportions</a:t>
            </a:r>
            <a:endParaRPr lang="en-CA" dirty="0">
              <a:latin typeface="Bernard MT Condensed" panose="02050806060905020404" pitchFamily="18" charset="0"/>
            </a:endParaRPr>
          </a:p>
          <a:p>
            <a:pPr algn="ctr"/>
            <a:endParaRPr lang="en-CA" sz="36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09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80528" y="1196752"/>
            <a:ext cx="7772400" cy="147002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AU" sz="6000" dirty="0">
                <a:latin typeface="Bernard MT Condensed" panose="02050806060905020404" pitchFamily="18" charset="0"/>
              </a:rPr>
              <a:t>Insights into the </a:t>
            </a:r>
            <a:br>
              <a:rPr lang="en-AU" sz="5400" dirty="0">
                <a:latin typeface="Bernard MT Condensed" panose="02050806060905020404" pitchFamily="18" charset="0"/>
              </a:rPr>
            </a:br>
            <a:r>
              <a:rPr lang="en-AU" sz="5400" dirty="0">
                <a:latin typeface="Stencil" panose="040409050D0802020404" pitchFamily="82" charset="0"/>
              </a:rPr>
              <a:t>Apostle John</a:t>
            </a:r>
            <a:endParaRPr lang="en-CA" sz="5400" dirty="0"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40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2451084"/>
            <a:ext cx="6624736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His Family Background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577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44824"/>
            <a:ext cx="6624736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His Character and Temperament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4365104"/>
            <a:ext cx="6624736" cy="14753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Lk. 9:46-56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; </a:t>
            </a:r>
            <a:r>
              <a:rPr kumimoji="0" lang="sv-SE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Matt. 20:20-28; 1Sam. 16:7;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3200" u="sng" dirty="0">
                <a:solidFill>
                  <a:prstClr val="black"/>
                </a:solidFill>
                <a:latin typeface="Bernard MT Condensed" panose="02050806060905020404" pitchFamily="18" charset="0"/>
              </a:rPr>
              <a:t>Ps. 25:14</a:t>
            </a:r>
            <a:endParaRPr kumimoji="0" lang="sv-SE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777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2451084"/>
            <a:ext cx="6624736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His Transformation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4365104"/>
            <a:ext cx="6624736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Jn. 13:23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; </a:t>
            </a:r>
            <a:r>
              <a:rPr kumimoji="0" lang="en-CA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19:26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; </a:t>
            </a:r>
            <a:r>
              <a:rPr kumimoji="0" lang="en-CA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20:2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; </a:t>
            </a:r>
            <a:r>
              <a:rPr kumimoji="0" lang="en-CA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21:7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; </a:t>
            </a:r>
            <a:r>
              <a:rPr kumimoji="0" lang="en-CA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21:20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Pray: Eph. 3:14-19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1Jn. 4:19 “He loved us first”</a:t>
            </a:r>
          </a:p>
        </p:txBody>
      </p:sp>
    </p:spTree>
    <p:extLst>
      <p:ext uri="{BB962C8B-B14F-4D97-AF65-F5344CB8AC3E}">
        <p14:creationId xmlns:p14="http://schemas.microsoft.com/office/powerpoint/2010/main" val="271939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</Words>
  <Application>Microsoft Office PowerPoint</Application>
  <PresentationFormat>Bildschirmpräsentation (4:3)</PresentationFormat>
  <Paragraphs>29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5" baseType="lpstr">
      <vt:lpstr>AR JULIAN</vt:lpstr>
      <vt:lpstr>Arial</vt:lpstr>
      <vt:lpstr>Bernard MT Condensed</vt:lpstr>
      <vt:lpstr>Calibri</vt:lpstr>
      <vt:lpstr>Garamond</vt:lpstr>
      <vt:lpstr>Stencil</vt:lpstr>
      <vt:lpstr>Office Theme</vt:lpstr>
      <vt:lpstr>The Heart of Our Savior</vt:lpstr>
      <vt:lpstr>Points of Interest</vt:lpstr>
      <vt:lpstr>Spiritual Background</vt:lpstr>
      <vt:lpstr>PowerPoint-Präsentation</vt:lpstr>
      <vt:lpstr>Insights into the  Apostle John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Kendra</dc:creator>
  <cp:lastModifiedBy>Peter Reid</cp:lastModifiedBy>
  <cp:revision>21</cp:revision>
  <cp:lastPrinted>1601-01-01T00:00:00Z</cp:lastPrinted>
  <dcterms:created xsi:type="dcterms:W3CDTF">1601-01-01T00:00:00Z</dcterms:created>
  <dcterms:modified xsi:type="dcterms:W3CDTF">2026-01-12T09:15:08Z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