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</p:sldMasterIdLst>
  <p:notesMasterIdLst>
    <p:notesMasterId r:id="rId12"/>
  </p:notesMasterIdLst>
  <p:sldIdLst>
    <p:sldId id="258" r:id="rId3"/>
    <p:sldId id="259" r:id="rId4"/>
    <p:sldId id="274" r:id="rId5"/>
    <p:sldId id="260" r:id="rId6"/>
    <p:sldId id="275" r:id="rId7"/>
    <p:sldId id="277" r:id="rId8"/>
    <p:sldId id="276" r:id="rId9"/>
    <p:sldId id="272" r:id="rId10"/>
    <p:sldId id="273" r:id="rId1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98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64510-A434-48E4-8E15-890E2CEF198D}" type="datetimeFigureOut">
              <a:rPr lang="en-CA" smtClean="0"/>
              <a:t>2026-01-16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2494A-8E3D-4983-9D9C-F30F2961895D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4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8483D-8FD5-4B25-B20C-5AF1A3322D6F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5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9EEEB-0F96-4592-BC4F-E5B6A194C63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80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84FA2-71B3-40B3-8FA0-77F8E539E4E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87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089C1-E8C7-48DD-B96B-19A11B7C7C6F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5237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4C00-9F29-4CA0-943B-9951DC4FE39E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230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F98D1-E5D1-4DAC-BCFE-33AEF8B4C1CA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96725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294B-7A0A-4F93-B6FD-378C5502EF50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98559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6A30-B490-4C22-B60F-75322783DB73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19883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6D28-B6CF-4730-A5F2-78C7DE1A5F85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9625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87F5-DF05-45DB-83C3-DD6FC98758A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968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6AFD-FD34-4C51-ABBB-BBD055C0D704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0502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68D13-47C0-4B7C-8A65-C8EAF167324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954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119EE-DC82-4508-A519-5F62840EF189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4288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65B2-B785-4345-8CE9-9BA4D0D34B1B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388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23F2-D5CB-497D-AF36-65BE070851D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4604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1D2E9-2D4B-4BDD-AF15-14A29966E5C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5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F76C5-013E-46CA-8DEB-9D514E058D7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63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BD3E9-36E7-4208-B466-F548A211DC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86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916C7-DFD0-448F-9017-59871597D3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0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03A81-8FC3-43B0-B834-78AAA05945D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85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D897F-01E3-4132-AAB9-E762B14563D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05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18E6A-39EB-4BF8-B42A-C71C2D91519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10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D62EE7-883E-4F45-8504-7E98D267608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98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7ADE-CC35-422A-A550-774ACB066BA8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250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7772400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000" dirty="0">
                <a:latin typeface="Bernard MT Condensed" panose="02050806060905020404" pitchFamily="18" charset="0"/>
              </a:rPr>
              <a:t>What’s over my head is under His feet. </a:t>
            </a:r>
            <a:endParaRPr lang="en-CA" sz="4000" dirty="0">
              <a:latin typeface="Bernard MT Condensed" panose="020508060609050204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7320" y="1196752"/>
            <a:ext cx="6400800" cy="17526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4400" dirty="0">
                <a:solidFill>
                  <a:schemeClr val="tx1"/>
                </a:solidFill>
                <a:latin typeface="Bernard MT Condensed" panose="02050806060905020404" pitchFamily="18" charset="0"/>
              </a:rPr>
              <a:t>Jn. 6:16-21 </a:t>
            </a:r>
          </a:p>
          <a:p>
            <a:r>
              <a:rPr lang="en-CA" sz="4400" dirty="0">
                <a:solidFill>
                  <a:schemeClr val="tx1"/>
                </a:solidFill>
                <a:latin typeface="Bernard MT Condensed" panose="02050806060905020404" pitchFamily="18" charset="0"/>
              </a:rPr>
              <a:t>(Matt. 14:22-33)</a:t>
            </a:r>
          </a:p>
        </p:txBody>
      </p:sp>
    </p:spTree>
    <p:extLst>
      <p:ext uri="{BB962C8B-B14F-4D97-AF65-F5344CB8AC3E}">
        <p14:creationId xmlns:p14="http://schemas.microsoft.com/office/powerpoint/2010/main" val="41669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63588" y="2060848"/>
            <a:ext cx="7416824" cy="273630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“Godliness is the attitude which considers dependence upon Jesus true happiness.” </a:t>
            </a:r>
          </a:p>
          <a:p>
            <a:r>
              <a:rPr lang="en-US" sz="4000" dirty="0">
                <a:solidFill>
                  <a:schemeClr val="tx1"/>
                </a:solidFill>
                <a:latin typeface="Bernard MT Condensed" panose="02050806060905020404" pitchFamily="18" charset="0"/>
              </a:rPr>
              <a:t>Hermann von Bezzel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3118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416824" cy="504056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In the 6 months between Mk. 4 and Jn. 6, Jesus did the following:</a:t>
            </a:r>
          </a:p>
          <a:p>
            <a:endParaRPr lang="en-US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1. He cast out the legion of demons.</a:t>
            </a:r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2. He healed the hemorrhaging woman.</a:t>
            </a:r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3. He raised </a:t>
            </a:r>
            <a:r>
              <a:rPr lang="en-US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Jarius</a:t>
            </a:r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' daughter from the dead.</a:t>
            </a:r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4. He sent them out and empowered them to preach, cast out demons, and heal.</a:t>
            </a:r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5. He just fed 10,000 people with 5 loaves and 2 fish.</a:t>
            </a:r>
          </a:p>
          <a:p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23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416824" cy="3600400"/>
          </a:xfrm>
        </p:spPr>
        <p:txBody>
          <a:bodyPr>
            <a:normAutofit fontScale="92500" lnSpcReduction="10000"/>
          </a:bodyPr>
          <a:lstStyle/>
          <a:p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"for they had not gained any insight for the incident of the loaves, but their heart was hardened." </a:t>
            </a:r>
          </a:p>
          <a:p>
            <a:r>
              <a:rPr lang="en-US" sz="44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Mk. 6:52</a:t>
            </a:r>
          </a:p>
        </p:txBody>
      </p:sp>
    </p:spTree>
    <p:extLst>
      <p:ext uri="{BB962C8B-B14F-4D97-AF65-F5344CB8AC3E}">
        <p14:creationId xmlns:p14="http://schemas.microsoft.com/office/powerpoint/2010/main" val="123151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99592" y="1988840"/>
            <a:ext cx="7416824" cy="3096344"/>
          </a:xfrm>
        </p:spPr>
        <p:txBody>
          <a:bodyPr>
            <a:normAutofit fontScale="92500" lnSpcReduction="20000"/>
          </a:bodyPr>
          <a:lstStyle/>
          <a:p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sz="59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Jesus made them get into the boat! </a:t>
            </a:r>
          </a:p>
          <a:p>
            <a:r>
              <a:rPr lang="en-US" sz="59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Matt. 14:22</a:t>
            </a:r>
          </a:p>
          <a:p>
            <a:endParaRPr lang="en-US" sz="5900" b="1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endParaRPr lang="de-DE" sz="59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89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AE65E-F751-4747-2ABF-BF6954E23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F284027-884B-0A4E-A84D-9A37EF4181AF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68F339AB-53C5-EE87-159C-EE63A88B8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7416824" cy="2232248"/>
          </a:xfrm>
        </p:spPr>
        <p:txBody>
          <a:bodyPr>
            <a:normAutofit fontScale="70000" lnSpcReduction="20000"/>
          </a:bodyPr>
          <a:lstStyle/>
          <a:p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r>
              <a:rPr lang="en-US" sz="59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Those who had been through the storm </a:t>
            </a:r>
            <a:r>
              <a:rPr lang="en-US" sz="63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stayed</a:t>
            </a:r>
            <a:r>
              <a:rPr lang="en-US" sz="59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 with Him. </a:t>
            </a:r>
          </a:p>
          <a:p>
            <a:r>
              <a:rPr lang="en-US" sz="59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(Jn. 6:66-69)</a:t>
            </a:r>
            <a:endParaRPr lang="de-DE" sz="59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1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548680"/>
            <a:ext cx="8280000" cy="5688632"/>
          </a:xfrm>
          <a:prstGeom prst="rect">
            <a:avLst/>
          </a:prstGeom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920880" cy="4464496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Lessons</a:t>
            </a:r>
            <a:r>
              <a:rPr lang="de-DE" dirty="0">
                <a:solidFill>
                  <a:schemeClr val="tx1"/>
                </a:solidFill>
                <a:latin typeface="Bernard MT Condensed" panose="02050806060905020404" pitchFamily="18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from</a:t>
            </a:r>
            <a:r>
              <a:rPr lang="de-DE" dirty="0">
                <a:solidFill>
                  <a:schemeClr val="tx1"/>
                </a:solidFill>
                <a:latin typeface="Bernard MT Condensed" panose="02050806060905020404" pitchFamily="18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this</a:t>
            </a:r>
            <a:r>
              <a:rPr lang="de-DE" dirty="0">
                <a:solidFill>
                  <a:schemeClr val="tx1"/>
                </a:solidFill>
                <a:latin typeface="Bernard MT Condensed" panose="02050806060905020404" pitchFamily="18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Bernard MT Condensed" panose="02050806060905020404" pitchFamily="18" charset="0"/>
              </a:rPr>
              <a:t>sign</a:t>
            </a:r>
            <a:r>
              <a:rPr lang="de-DE" dirty="0">
                <a:solidFill>
                  <a:schemeClr val="tx1"/>
                </a:solidFill>
                <a:latin typeface="Bernard MT Condensed" panose="02050806060905020404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Circumstances are incidental to the Life of Christ within us.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Faith turns the waves into a bridge leading to the reality of Christ.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Pay attention to Christ, not your experience of Christ.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Bernard MT Condensed" panose="02050806060905020404" pitchFamily="18" charset="0"/>
              </a:rPr>
              <a:t>Truth lies in the minority, not the majority. </a:t>
            </a:r>
            <a:endParaRPr lang="de-DE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59532" y="2474894"/>
            <a:ext cx="8424936" cy="1908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>
              <a:buNone/>
            </a:pPr>
            <a:endParaRPr lang="en-C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>
              <a:buNone/>
            </a:pPr>
            <a:r>
              <a:rPr lang="en-CA" sz="3600" dirty="0">
                <a:latin typeface="Bernard MT Condensed" panose="02050806060905020404" pitchFamily="18" charset="0"/>
                <a:cs typeface="David" panose="020E0502060401010101" pitchFamily="34" charset="-79"/>
              </a:rPr>
              <a:t>The Healing of the Blind Man.  9:1-12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4114800" cy="136815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117600" indent="-1117600" algn="l">
              <a:defRPr/>
            </a:pPr>
            <a:r>
              <a:rPr lang="en-CA" sz="3600" dirty="0">
                <a:latin typeface="Bernard MT Condensed" panose="02050806060905020404" pitchFamily="18" charset="0"/>
              </a:rPr>
              <a:t>    The Marks of a Good Shepherd </a:t>
            </a:r>
            <a:br>
              <a:rPr lang="en-CA" sz="3600" dirty="0">
                <a:latin typeface="Bernard MT Condensed" panose="02050806060905020404" pitchFamily="18" charset="0"/>
              </a:rPr>
            </a:br>
            <a:r>
              <a:rPr lang="en-CA" sz="3600" dirty="0">
                <a:latin typeface="Bernard MT Condensed" panose="02050806060905020404" pitchFamily="18" charset="0"/>
              </a:rPr>
              <a:t>(Ch. 10)  </a:t>
            </a:r>
            <a:endParaRPr lang="de-DE" sz="3600" dirty="0">
              <a:latin typeface="Stencil" panose="040409050D0802020404" pitchFamily="8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23528" y="1844824"/>
            <a:ext cx="4112196" cy="482453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32500" lnSpcReduction="20000"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7400" b="1" i="1" dirty="0"/>
              <a:t>Good shepherds are more concerned about the origin of their ministry than its content. (vs. 13-17)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7400" b="1" i="1" dirty="0"/>
              <a:t>Good shepherds are interested in people, not just followers. (vs. 18-23)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endParaRPr lang="de-DE" sz="2800" dirty="0"/>
          </a:p>
          <a:p>
            <a:pPr marL="514350" indent="-514350">
              <a:lnSpc>
                <a:spcPct val="150000"/>
              </a:lnSpc>
              <a:buAutoNum type="arabicPeriod"/>
              <a:defRPr/>
            </a:pPr>
            <a:endParaRPr lang="en-US" sz="2800" b="1" i="1" dirty="0"/>
          </a:p>
          <a:p>
            <a:pPr>
              <a:lnSpc>
                <a:spcPct val="150000"/>
              </a:lnSpc>
              <a:buNone/>
              <a:defRPr/>
            </a:pPr>
            <a:endParaRPr lang="en-CA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endParaRPr lang="en-GB" sz="2400" i="1" dirty="0">
              <a:latin typeface="AR JULIAN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332656"/>
            <a:ext cx="4041775" cy="63367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US" sz="2800" b="1" i="1" dirty="0"/>
              <a:t>3. Good shepherds lead others to The Good Shepherd. </a:t>
            </a:r>
            <a:r>
              <a:rPr lang="en-US" b="1" i="1" dirty="0"/>
              <a:t>(vs. 24-29)</a:t>
            </a:r>
            <a:endParaRPr lang="en-CA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CA" sz="2800" b="1" dirty="0">
                <a:cs typeface="David" panose="020E0502060401010101" pitchFamily="34" charset="-79"/>
              </a:rPr>
              <a:t>4. </a:t>
            </a:r>
            <a:r>
              <a:rPr lang="en-US" sz="2800" b="1" dirty="0">
                <a:cs typeface="David" panose="020E0502060401010101" pitchFamily="34" charset="-79"/>
              </a:rPr>
              <a:t>Good shepherds rejoice in God’s work wherever it takes place. </a:t>
            </a:r>
            <a:r>
              <a:rPr lang="en-US" b="1" i="1" dirty="0"/>
              <a:t>(vs. 30-34)</a:t>
            </a:r>
            <a:endParaRPr lang="en-US" sz="2800" b="1" i="1" dirty="0"/>
          </a:p>
          <a:p>
            <a:pPr>
              <a:lnSpc>
                <a:spcPct val="150000"/>
              </a:lnSpc>
              <a:buNone/>
              <a:defRPr/>
            </a:pPr>
            <a:r>
              <a:rPr lang="en-US" sz="2800" b="1" i="1" dirty="0"/>
              <a:t>5. Good shepherds have a teachable spirit</a:t>
            </a:r>
            <a:r>
              <a:rPr lang="en-US" sz="2800" b="1" i="1"/>
              <a:t>.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b="1" i="1"/>
              <a:t>(</a:t>
            </a:r>
            <a:r>
              <a:rPr lang="en-US" b="1" i="1" dirty="0"/>
              <a:t>vs. 35-41)</a:t>
            </a:r>
            <a:endParaRPr lang="de-DE" sz="2800" dirty="0"/>
          </a:p>
          <a:p>
            <a:pPr>
              <a:lnSpc>
                <a:spcPct val="150000"/>
              </a:lnSpc>
              <a:buNone/>
              <a:defRPr/>
            </a:pPr>
            <a:endParaRPr lang="en-US" sz="2800" b="1" i="1" dirty="0"/>
          </a:p>
          <a:p>
            <a:pPr>
              <a:lnSpc>
                <a:spcPct val="150000"/>
              </a:lnSpc>
              <a:buNone/>
              <a:defRPr/>
            </a:pPr>
            <a:endParaRPr lang="de-DE" sz="2800" dirty="0"/>
          </a:p>
          <a:p>
            <a:pPr>
              <a:lnSpc>
                <a:spcPct val="150000"/>
              </a:lnSpc>
              <a:buNone/>
              <a:defRPr/>
            </a:pPr>
            <a:endParaRPr lang="en-CA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589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320</Words>
  <Application>Microsoft Office PowerPoint</Application>
  <PresentationFormat>Bildschirmpräsentation (4:3)</PresentationFormat>
  <Paragraphs>38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9" baseType="lpstr">
      <vt:lpstr>AR JULIAN</vt:lpstr>
      <vt:lpstr>Arial</vt:lpstr>
      <vt:lpstr>Bernard MT Condensed</vt:lpstr>
      <vt:lpstr>Calibri</vt:lpstr>
      <vt:lpstr>David</vt:lpstr>
      <vt:lpstr>Garamond</vt:lpstr>
      <vt:lpstr>Stencil</vt:lpstr>
      <vt:lpstr>Wingdings</vt:lpstr>
      <vt:lpstr>Office Theme</vt:lpstr>
      <vt:lpstr>1_Office Theme</vt:lpstr>
      <vt:lpstr>What’s over my head is under His feet.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The Marks of a Good Shepherd  (Ch. 10)  </vt:lpstr>
    </vt:vector>
  </TitlesOfParts>
  <Company>Bodenseehof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Disciples Jn. 1:38-51</dc:title>
  <dc:creator>peter</dc:creator>
  <cp:lastModifiedBy>Peter Reid</cp:lastModifiedBy>
  <cp:revision>51</cp:revision>
  <dcterms:created xsi:type="dcterms:W3CDTF">2007-01-16T08:33:16Z</dcterms:created>
  <dcterms:modified xsi:type="dcterms:W3CDTF">2026-01-16T07:41:36Z</dcterms:modified>
</cp:coreProperties>
</file>