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7"/>
  </p:notesMasterIdLst>
  <p:sldIdLst>
    <p:sldId id="263" r:id="rId2"/>
    <p:sldId id="270" r:id="rId3"/>
    <p:sldId id="271" r:id="rId4"/>
    <p:sldId id="272" r:id="rId5"/>
    <p:sldId id="273" r:id="rId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988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64510-A434-48E4-8E15-890E2CEF198D}" type="datetimeFigureOut">
              <a:rPr lang="en-CA" smtClean="0"/>
              <a:t>2026-01-19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2494A-8E3D-4983-9D9C-F30F2961895D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048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8483D-8FD5-4B25-B20C-5AF1A3322D6F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951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D9EEEB-0F96-4592-BC4F-E5B6A194C63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80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684FA2-71B3-40B3-8FA0-77F8E539E4E6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87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B68D13-47C0-4B7C-8A65-C8EAF167324E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395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1D2E9-2D4B-4BDD-AF15-14A29966E5CE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254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F76C5-013E-46CA-8DEB-9D514E058D7A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763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BD3E9-36E7-4208-B466-F548A211DCB7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86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F916C7-DFD0-448F-9017-59871597D3B7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0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03A81-8FC3-43B0-B834-78AAA05945D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85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D897F-01E3-4132-AAB9-E762B14563D9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052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18E6A-39EB-4BF8-B42A-C71C2D91519A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610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D62EE7-883E-4F45-8504-7E98D2676089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98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5496" y="188640"/>
            <a:ext cx="7772400" cy="158417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br>
              <a:rPr lang="en-AU" sz="5400" dirty="0">
                <a:latin typeface="Bernard MT Condensed" panose="02050806060905020404" pitchFamily="18" charset="0"/>
              </a:rPr>
            </a:br>
            <a:r>
              <a:rPr lang="en-AU" sz="5400" dirty="0">
                <a:latin typeface="Bernard MT Condensed" panose="02050806060905020404" pitchFamily="18" charset="0"/>
              </a:rPr>
              <a:t>The Adulteress, Blind man and </a:t>
            </a:r>
            <a:r>
              <a:rPr lang="en-AU" sz="5400">
                <a:latin typeface="Bernard MT Condensed" panose="02050806060905020404" pitchFamily="18" charset="0"/>
              </a:rPr>
              <a:t>The Good Shepherd</a:t>
            </a:r>
            <a:br>
              <a:rPr lang="en-AU" sz="5400" dirty="0">
                <a:latin typeface="Bernard MT Condensed" panose="02050806060905020404" pitchFamily="18" charset="0"/>
              </a:rPr>
            </a:br>
            <a:endParaRPr lang="en-CA" sz="5400" dirty="0">
              <a:latin typeface="Bernard MT Condensed" panose="020508060609050204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21296" y="1676400"/>
            <a:ext cx="6400800" cy="17526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AU" sz="4000" dirty="0">
                <a:solidFill>
                  <a:schemeClr val="tx1"/>
                </a:solidFill>
                <a:latin typeface="Bernard MT Condensed" panose="02050806060905020404" pitchFamily="18" charset="0"/>
              </a:rPr>
              <a:t>~ Jn. Chs 7-10 ~</a:t>
            </a:r>
            <a:endParaRPr lang="en-CA" sz="400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21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32656"/>
            <a:ext cx="4114800" cy="7200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17600" indent="-1117600">
              <a:defRPr/>
            </a:pPr>
            <a:r>
              <a:rPr lang="de-DE" sz="3600" dirty="0">
                <a:latin typeface="Bernard MT Condensed" panose="02050806060905020404" pitchFamily="18" charset="0"/>
              </a:rPr>
              <a:t>Chapter 7: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323528" y="1556792"/>
            <a:ext cx="8424936" cy="482453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0" indent="0">
              <a:buNone/>
            </a:pPr>
            <a:endParaRPr lang="en-CA" sz="32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3200" b="1" dirty="0">
                <a:latin typeface="David" panose="020E0502060401010101" pitchFamily="34" charset="-79"/>
                <a:cs typeface="David" panose="020E0502060401010101" pitchFamily="34" charset="-79"/>
              </a:rPr>
              <a:t>The Feast of Booths</a:t>
            </a:r>
          </a:p>
          <a:p>
            <a:pPr marL="0" indent="0">
              <a:buNone/>
            </a:pPr>
            <a:r>
              <a:rPr lang="en-CA" sz="3200" i="1" dirty="0">
                <a:latin typeface="David" panose="020E0502060401010101" pitchFamily="34" charset="-79"/>
                <a:cs typeface="David" panose="020E0502060401010101" pitchFamily="34" charset="-79"/>
              </a:rPr>
              <a:t>Lev. 23:33-44; Deut. 16:13-17 </a:t>
            </a:r>
          </a:p>
          <a:p>
            <a:pPr marL="0" indent="0">
              <a:buNone/>
            </a:pPr>
            <a:endParaRPr lang="en-CA" sz="3200" i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3200" b="1" dirty="0">
                <a:latin typeface="David" panose="020E0502060401010101" pitchFamily="34" charset="-79"/>
                <a:cs typeface="David" panose="020E0502060401010101" pitchFamily="34" charset="-79"/>
              </a:rPr>
              <a:t>The Secret of Christ’s Security  </a:t>
            </a:r>
          </a:p>
          <a:p>
            <a:pPr marL="0" indent="0">
              <a:buNone/>
            </a:pPr>
            <a:r>
              <a:rPr lang="en-CA" sz="3200" i="1" dirty="0">
                <a:latin typeface="David" panose="020E0502060401010101" pitchFamily="34" charset="-79"/>
                <a:cs typeface="David" panose="020E0502060401010101" pitchFamily="34" charset="-79"/>
              </a:rPr>
              <a:t>7:16, 7:28, 7:29, 7:33, 8:16, 8:18, 8:26, 8:28, 8:29, 8:42.</a:t>
            </a:r>
          </a:p>
        </p:txBody>
      </p:sp>
    </p:spTree>
    <p:extLst>
      <p:ext uri="{BB962C8B-B14F-4D97-AF65-F5344CB8AC3E}">
        <p14:creationId xmlns:p14="http://schemas.microsoft.com/office/powerpoint/2010/main" val="2123022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32656"/>
            <a:ext cx="8424936" cy="7200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17600" indent="-1117600">
              <a:defRPr/>
            </a:pPr>
            <a:r>
              <a:rPr lang="en-CA" sz="3600" dirty="0">
                <a:latin typeface="Bernard MT Condensed" panose="02050806060905020404" pitchFamily="18" charset="0"/>
              </a:rPr>
              <a:t>The Secret of Christ’s Security</a:t>
            </a:r>
            <a:endParaRPr lang="de-DE" sz="3600" dirty="0">
              <a:latin typeface="Bernard MT Condensed" panose="02050806060905020404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323528" y="1340768"/>
            <a:ext cx="4112196" cy="504056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en-CA" i="1" dirty="0">
                <a:latin typeface="Stencil" panose="040409050D0802020404" pitchFamily="82" charset="0"/>
              </a:rPr>
              <a:t>When Christ is the initiator:</a:t>
            </a:r>
          </a:p>
          <a:p>
            <a:pPr>
              <a:lnSpc>
                <a:spcPct val="150000"/>
              </a:lnSpc>
              <a:buFont typeface="AR JULIAN" panose="02000000000000000000" pitchFamily="2" charset="0"/>
              <a:buChar char="»"/>
              <a:defRPr/>
            </a:pPr>
            <a:r>
              <a:rPr lang="en-CA" i="1" dirty="0">
                <a:latin typeface="David" panose="020E0502060401010101" pitchFamily="34" charset="-79"/>
                <a:cs typeface="David" panose="020E0502060401010101" pitchFamily="34" charset="-79"/>
              </a:rPr>
              <a:t>Go where you’re sent</a:t>
            </a:r>
          </a:p>
          <a:p>
            <a:pPr>
              <a:lnSpc>
                <a:spcPct val="150000"/>
              </a:lnSpc>
              <a:buFont typeface="AR JULIAN" panose="02000000000000000000" pitchFamily="2" charset="0"/>
              <a:buChar char="»"/>
              <a:defRPr/>
            </a:pPr>
            <a:r>
              <a:rPr lang="en-CA" i="1" dirty="0">
                <a:latin typeface="David" panose="020E0502060401010101" pitchFamily="34" charset="-79"/>
                <a:cs typeface="David" panose="020E0502060401010101" pitchFamily="34" charset="-79"/>
              </a:rPr>
              <a:t>Stay where you’re put</a:t>
            </a:r>
          </a:p>
          <a:p>
            <a:pPr>
              <a:lnSpc>
                <a:spcPct val="150000"/>
              </a:lnSpc>
              <a:buFont typeface="AR JULIAN" panose="02000000000000000000" pitchFamily="2" charset="0"/>
              <a:buChar char="»"/>
              <a:defRPr/>
            </a:pPr>
            <a:r>
              <a:rPr lang="en-CA" i="1" dirty="0">
                <a:latin typeface="David" panose="020E0502060401010101" pitchFamily="34" charset="-79"/>
                <a:cs typeface="David" panose="020E0502060401010101" pitchFamily="34" charset="-79"/>
              </a:rPr>
              <a:t>Do what you’re told</a:t>
            </a:r>
          </a:p>
          <a:p>
            <a:pPr>
              <a:lnSpc>
                <a:spcPct val="150000"/>
              </a:lnSpc>
              <a:buFont typeface="AR JULIAN" panose="02000000000000000000" pitchFamily="2" charset="0"/>
              <a:buChar char="»"/>
              <a:defRPr/>
            </a:pPr>
            <a:r>
              <a:rPr lang="en-CA" i="1" dirty="0">
                <a:latin typeface="David" panose="020E0502060401010101" pitchFamily="34" charset="-79"/>
                <a:cs typeface="David" panose="020E0502060401010101" pitchFamily="34" charset="-79"/>
              </a:rPr>
              <a:t>Repeat what you hear</a:t>
            </a:r>
          </a:p>
          <a:p>
            <a:pPr>
              <a:lnSpc>
                <a:spcPct val="150000"/>
              </a:lnSpc>
              <a:buFont typeface="AR JULIAN" panose="02000000000000000000" pitchFamily="2" charset="0"/>
              <a:buChar char="»"/>
              <a:defRPr/>
            </a:pPr>
            <a:r>
              <a:rPr lang="en-CA" i="1" dirty="0">
                <a:latin typeface="David" panose="020E0502060401010101" pitchFamily="34" charset="-79"/>
                <a:cs typeface="David" panose="020E0502060401010101" pitchFamily="34" charset="-79"/>
              </a:rPr>
              <a:t>Leave when you’re done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endParaRPr lang="en-GB" sz="2400" i="1" dirty="0">
              <a:latin typeface="AR JULIAN" panose="02000000000000000000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645025" y="1340768"/>
            <a:ext cx="4041775" cy="504056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en-CA" i="1" dirty="0">
                <a:latin typeface="Stencil" panose="040409050D0802020404" pitchFamily="82" charset="0"/>
              </a:rPr>
              <a:t>When we are the initiators:</a:t>
            </a:r>
          </a:p>
          <a:p>
            <a:pPr>
              <a:lnSpc>
                <a:spcPct val="150000"/>
              </a:lnSpc>
              <a:buFont typeface="AR JULIAN" panose="02000000000000000000" pitchFamily="2" charset="0"/>
              <a:buChar char="»"/>
              <a:defRPr/>
            </a:pPr>
            <a:r>
              <a:rPr lang="en-CA" i="1" dirty="0">
                <a:latin typeface="David" panose="020E0502060401010101" pitchFamily="34" charset="-79"/>
                <a:cs typeface="David" panose="020E0502060401010101" pitchFamily="34" charset="-79"/>
              </a:rPr>
              <a:t>Go where you want</a:t>
            </a:r>
          </a:p>
          <a:p>
            <a:pPr>
              <a:lnSpc>
                <a:spcPct val="150000"/>
              </a:lnSpc>
              <a:buFont typeface="AR JULIAN" panose="02000000000000000000" pitchFamily="2" charset="0"/>
              <a:buChar char="»"/>
              <a:defRPr/>
            </a:pPr>
            <a:r>
              <a:rPr lang="en-CA" i="1" dirty="0">
                <a:latin typeface="David" panose="020E0502060401010101" pitchFamily="34" charset="-79"/>
                <a:cs typeface="David" panose="020E0502060401010101" pitchFamily="34" charset="-79"/>
              </a:rPr>
              <a:t>Stay till you’re discontent</a:t>
            </a:r>
          </a:p>
          <a:p>
            <a:pPr>
              <a:lnSpc>
                <a:spcPct val="150000"/>
              </a:lnSpc>
              <a:buFont typeface="AR JULIAN" panose="02000000000000000000" pitchFamily="2" charset="0"/>
              <a:buChar char="»"/>
              <a:defRPr/>
            </a:pPr>
            <a:r>
              <a:rPr lang="en-CA" i="1" dirty="0">
                <a:latin typeface="David" panose="020E0502060401010101" pitchFamily="34" charset="-79"/>
                <a:cs typeface="David" panose="020E0502060401010101" pitchFamily="34" charset="-79"/>
              </a:rPr>
              <a:t>Defend what you’ve done</a:t>
            </a:r>
          </a:p>
          <a:p>
            <a:pPr>
              <a:lnSpc>
                <a:spcPct val="150000"/>
              </a:lnSpc>
              <a:buFont typeface="AR JULIAN" panose="02000000000000000000" pitchFamily="2" charset="0"/>
              <a:buChar char="»"/>
              <a:defRPr/>
            </a:pPr>
            <a:r>
              <a:rPr lang="en-CA" i="1" dirty="0">
                <a:latin typeface="David" panose="020E0502060401010101" pitchFamily="34" charset="-79"/>
                <a:cs typeface="David" panose="020E0502060401010101" pitchFamily="34" charset="-79"/>
              </a:rPr>
              <a:t>Seek to be heard</a:t>
            </a:r>
          </a:p>
          <a:p>
            <a:pPr>
              <a:lnSpc>
                <a:spcPct val="150000"/>
              </a:lnSpc>
              <a:buFont typeface="AR JULIAN" panose="02000000000000000000" pitchFamily="2" charset="0"/>
              <a:buChar char="»"/>
              <a:defRPr/>
            </a:pPr>
            <a:r>
              <a:rPr lang="en-CA" i="1" dirty="0">
                <a:latin typeface="David" panose="020E0502060401010101" pitchFamily="34" charset="-79"/>
                <a:cs typeface="David" panose="020E0502060401010101" pitchFamily="34" charset="-79"/>
              </a:rPr>
              <a:t>Leave when you’re tired</a:t>
            </a:r>
          </a:p>
          <a:p>
            <a:pPr>
              <a:lnSpc>
                <a:spcPct val="150000"/>
              </a:lnSpc>
              <a:buNone/>
              <a:defRPr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5086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32656"/>
            <a:ext cx="8424936" cy="7200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17600" indent="-1117600">
              <a:defRPr/>
            </a:pPr>
            <a:r>
              <a:rPr lang="en-CA" sz="3600" dirty="0">
                <a:latin typeface="Bernard MT Condensed" panose="02050806060905020404" pitchFamily="18" charset="0"/>
              </a:rPr>
              <a:t>The Light of the World Chs. 8-9</a:t>
            </a:r>
            <a:endParaRPr lang="de-DE" sz="3600" dirty="0">
              <a:latin typeface="Bernard MT Condensed" panose="020508060609050204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323528" y="2492896"/>
            <a:ext cx="8424936" cy="187220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dirty="0">
                <a:latin typeface="Bernard MT Condensed" panose="02050806060905020404" pitchFamily="18" charset="0"/>
                <a:cs typeface="David" panose="020E0502060401010101" pitchFamily="34" charset="-79"/>
              </a:rPr>
              <a:t>The Woman Caught in Adultery 8:1-11</a:t>
            </a:r>
          </a:p>
          <a:p>
            <a:pPr marL="0" indent="0">
              <a:buNone/>
            </a:pPr>
            <a:endParaRPr lang="en-CA" sz="32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buNone/>
            </a:pPr>
            <a:r>
              <a:rPr lang="en-CA" sz="3200" dirty="0">
                <a:latin typeface="Bernard MT Condensed" panose="02050806060905020404" pitchFamily="18" charset="0"/>
                <a:cs typeface="David" panose="020E0502060401010101" pitchFamily="34" charset="-79"/>
              </a:rPr>
              <a:t>The Healing of the Blind Man.  9:1-12 </a:t>
            </a:r>
          </a:p>
        </p:txBody>
      </p:sp>
    </p:spTree>
    <p:extLst>
      <p:ext uri="{BB962C8B-B14F-4D97-AF65-F5344CB8AC3E}">
        <p14:creationId xmlns:p14="http://schemas.microsoft.com/office/powerpoint/2010/main" val="1318464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32656"/>
            <a:ext cx="4114800" cy="136815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1117600" indent="-1117600" algn="l">
              <a:defRPr/>
            </a:pPr>
            <a:r>
              <a:rPr lang="en-CA" sz="3600" dirty="0">
                <a:latin typeface="Bernard MT Condensed" panose="02050806060905020404" pitchFamily="18" charset="0"/>
              </a:rPr>
              <a:t>    Five Marks of a Good Shepherd Jn. 10 </a:t>
            </a:r>
            <a:endParaRPr lang="de-DE" sz="3600" dirty="0">
              <a:latin typeface="Stencil" panose="040409050D0802020404" pitchFamily="82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323528" y="1844824"/>
            <a:ext cx="4112196" cy="482453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 fontScale="55000" lnSpcReduction="20000"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en-US" sz="5100" b="1" i="1" dirty="0"/>
              <a:t>Good shepherds are most concerned about the origin of their ministry. Mk. 4:26-29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  <a:defRPr/>
            </a:pPr>
            <a:r>
              <a:rPr lang="en-US" sz="5100" b="1" i="1" dirty="0"/>
              <a:t>Good shepherds are interested in people, not just followers. </a:t>
            </a:r>
            <a:endParaRPr lang="de-DE" sz="5100" b="1" i="1" dirty="0"/>
          </a:p>
          <a:p>
            <a:pPr marL="514350" indent="-514350">
              <a:lnSpc>
                <a:spcPct val="150000"/>
              </a:lnSpc>
              <a:buAutoNum type="arabicPeriod"/>
              <a:defRPr/>
            </a:pPr>
            <a:endParaRPr lang="en-US" sz="2800" b="1" i="1" dirty="0"/>
          </a:p>
          <a:p>
            <a:pPr>
              <a:lnSpc>
                <a:spcPct val="150000"/>
              </a:lnSpc>
              <a:buNone/>
              <a:defRPr/>
            </a:pPr>
            <a:endParaRPr lang="en-CA" sz="28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endParaRPr lang="en-GB" sz="2400" i="1" dirty="0">
              <a:latin typeface="AR JULIAN" panose="02000000000000000000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645025" y="332656"/>
            <a:ext cx="4041775" cy="633670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 fontScale="55000" lnSpcReduction="20000"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en-US" sz="5100" b="1" i="1" dirty="0"/>
              <a:t>3. Good shepherds lead others to The Good Shepherd. 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en-US" sz="5100" b="1" i="1" dirty="0">
                <a:cs typeface="David" panose="020E0502060401010101" pitchFamily="34" charset="-79"/>
              </a:rPr>
              <a:t>4. Good shepherds rejoice in all of God’s works. </a:t>
            </a:r>
            <a:endParaRPr lang="en-CA" sz="4400" b="1" dirty="0">
              <a:cs typeface="David" panose="020E0502060401010101" pitchFamily="34" charset="-79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en-US" sz="5100" b="1" i="1" dirty="0"/>
              <a:t>5. Good shepherds are good students. 2Tim. 3:7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en-US" sz="5100" b="1" i="1" dirty="0"/>
              <a:t>	Leave leaders to God. Matt. 15:13-14</a:t>
            </a:r>
          </a:p>
          <a:p>
            <a:pPr>
              <a:lnSpc>
                <a:spcPct val="150000"/>
              </a:lnSpc>
              <a:buNone/>
              <a:defRPr/>
            </a:pPr>
            <a:endParaRPr lang="de-DE" sz="2800" dirty="0"/>
          </a:p>
          <a:p>
            <a:pPr>
              <a:lnSpc>
                <a:spcPct val="150000"/>
              </a:lnSpc>
              <a:buNone/>
              <a:defRPr/>
            </a:pPr>
            <a:endParaRPr lang="en-US" sz="2800" b="1" i="1" dirty="0"/>
          </a:p>
          <a:p>
            <a:pPr>
              <a:lnSpc>
                <a:spcPct val="150000"/>
              </a:lnSpc>
              <a:buNone/>
              <a:defRPr/>
            </a:pPr>
            <a:endParaRPr lang="de-DE" sz="2800" dirty="0"/>
          </a:p>
          <a:p>
            <a:pPr>
              <a:lnSpc>
                <a:spcPct val="150000"/>
              </a:lnSpc>
              <a:buNone/>
              <a:defRPr/>
            </a:pPr>
            <a:endParaRPr lang="en-CA" sz="2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75894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213</Words>
  <Application>Microsoft Office PowerPoint</Application>
  <PresentationFormat>Bildschirmpräsentation (4:3)</PresentationFormat>
  <Paragraphs>36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4" baseType="lpstr">
      <vt:lpstr>AR JULIAN</vt:lpstr>
      <vt:lpstr>Arial</vt:lpstr>
      <vt:lpstr>Bernard MT Condensed</vt:lpstr>
      <vt:lpstr>Calibri</vt:lpstr>
      <vt:lpstr>David</vt:lpstr>
      <vt:lpstr>Garamond</vt:lpstr>
      <vt:lpstr>Stencil</vt:lpstr>
      <vt:lpstr>Wingdings</vt:lpstr>
      <vt:lpstr>Office Theme</vt:lpstr>
      <vt:lpstr> The Adulteress, Blind man and The Good Shepherd </vt:lpstr>
      <vt:lpstr>Chapter 7:</vt:lpstr>
      <vt:lpstr>The Secret of Christ’s Security</vt:lpstr>
      <vt:lpstr>The Light of the World Chs. 8-9</vt:lpstr>
      <vt:lpstr>    Five Marks of a Good Shepherd Jn. 10 </vt:lpstr>
    </vt:vector>
  </TitlesOfParts>
  <Company>Bodenseehof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First Disciples Jn. 1:38-51</dc:title>
  <dc:creator>peter</dc:creator>
  <cp:lastModifiedBy>Peter Reid</cp:lastModifiedBy>
  <cp:revision>51</cp:revision>
  <dcterms:created xsi:type="dcterms:W3CDTF">2007-01-16T08:33:16Z</dcterms:created>
  <dcterms:modified xsi:type="dcterms:W3CDTF">2026-01-19T08:13:24Z</dcterms:modified>
</cp:coreProperties>
</file>